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6"/>
  </p:notesMasterIdLst>
  <p:handoutMasterIdLst>
    <p:handoutMasterId r:id="rId15"/>
  </p:handoutMasterIdLst>
  <p:sldIdLst>
    <p:sldId id="256" r:id="rId3"/>
    <p:sldId id="276" r:id="rId4"/>
    <p:sldId id="277" r:id="rId5"/>
    <p:sldId id="286" r:id="rId7"/>
    <p:sldId id="288" r:id="rId8"/>
    <p:sldId id="291" r:id="rId9"/>
    <p:sldId id="284" r:id="rId10"/>
    <p:sldId id="285" r:id="rId11"/>
    <p:sldId id="275" r:id="rId12"/>
    <p:sldId id="290" r:id="rId13"/>
    <p:sldId id="287" r:id="rId14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700" autoAdjust="0"/>
  </p:normalViewPr>
  <p:slideViewPr>
    <p:cSldViewPr>
      <p:cViewPr varScale="1">
        <p:scale>
          <a:sx n="77" d="100"/>
          <a:sy n="77" d="100"/>
        </p:scale>
        <p:origin x="81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1E29-EEA4-49A6-93CA-A636FEA00D3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3806B-6947-4FEF-A059-BC3EEF5902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6B60062-98E4-4766-87C1-E1864411C65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创建表空间后在</a:t>
            </a:r>
            <a:r>
              <a:rPr lang="en-US" altLang="zh-CN"/>
              <a:t>data/pg_tblspc</a:t>
            </a:r>
            <a:r>
              <a:rPr lang="zh-CN" altLang="en-US"/>
              <a:t>目录中创建了如下软连接：</a:t>
            </a:r>
            <a:endParaRPr lang="en-US" altLang="zh-CN"/>
          </a:p>
          <a:p>
            <a:r>
              <a:rPr lang="en-US" altLang="zh-CN"/>
              <a:t>[root@law pg_tblspc]# pwd</a:t>
            </a:r>
            <a:endParaRPr lang="en-US" altLang="zh-CN"/>
          </a:p>
          <a:p>
            <a:r>
              <a:rPr lang="en-US" altLang="zh-CN"/>
              <a:t>/var/lib/pgsql/9.6/data/pg_tblspc</a:t>
            </a:r>
            <a:endParaRPr lang="en-US" altLang="zh-CN"/>
          </a:p>
          <a:p>
            <a:r>
              <a:rPr lang="en-US" altLang="zh-CN"/>
              <a:t>[root@law pg_tblspc]# ls -l</a:t>
            </a:r>
            <a:endParaRPr lang="en-US" altLang="zh-CN"/>
          </a:p>
          <a:p>
            <a:r>
              <a:rPr lang="zh-CN" altLang="en-US"/>
              <a:t>总用量 </a:t>
            </a:r>
            <a:r>
              <a:rPr lang="en-US" altLang="zh-CN"/>
              <a:t>0</a:t>
            </a:r>
            <a:endParaRPr lang="en-US" altLang="zh-CN"/>
          </a:p>
          <a:p>
            <a:r>
              <a:rPr lang="en-US" altLang="zh-CN"/>
              <a:t>lrwxrwxrwx. 1 postgres postgres 29 9</a:t>
            </a:r>
            <a:r>
              <a:rPr lang="zh-CN" altLang="en-US"/>
              <a:t>月   </a:t>
            </a:r>
            <a:r>
              <a:rPr lang="en-US" altLang="zh-CN"/>
              <a:t>1 15:28 16394 -&gt; /var/lib/pgsql/9.6/data/mytbs</a:t>
            </a:r>
            <a:endParaRPr lang="en-US" altLang="zh-CN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60062-98E4-4766-87C1-E1864411C65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 userDrawn="1"/>
        </p:nvSpPr>
        <p:spPr>
          <a:xfrm>
            <a:off x="0" y="6318239"/>
            <a:ext cx="12192000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zh-CN" altLang="en-US" sz="24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0622"/>
            <a:ext cx="10972800" cy="778098"/>
          </a:xfrm>
        </p:spPr>
        <p:txBody>
          <a:bodyPr/>
          <a:lstStyle>
            <a:lvl1pPr algn="l">
              <a:defRPr sz="3600" b="1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996946"/>
            <a:ext cx="10972800" cy="5271176"/>
          </a:xfrm>
        </p:spPr>
        <p:txBody>
          <a:bodyPr/>
          <a:lstStyle>
            <a:lvl1pPr>
              <a:defRPr sz="2400" b="0" baseline="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  <a:ea typeface="幼圆" pitchFamily="49" charset="-122"/>
              </a:defRPr>
            </a:lvl1pPr>
            <a:lvl2pPr>
              <a:defRPr sz="2000">
                <a:solidFill>
                  <a:schemeClr val="bg2">
                    <a:lumMod val="10000"/>
                  </a:schemeClr>
                </a:solidFill>
                <a:latin typeface="Consolas" panose="020B0609020204030204" pitchFamily="49" charset="0"/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0" y="90872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5243171" y="6385215"/>
            <a:ext cx="2076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rPr>
              <a:t>体系结构</a:t>
            </a:r>
            <a:endParaRPr lang="zh-CN" altLang="en-US" sz="1400" b="1" dirty="0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10992543" y="6406465"/>
            <a:ext cx="768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</a:pPr>
            <a:fld id="{2FA8B54D-5347-4AE6-9BB5-F8CAF14BE9FC}" type="slidenum">
              <a:rPr kumimoji="1" lang="en-US" altLang="zh-CN" sz="1400" b="1" kern="120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</a:fld>
            <a:endParaRPr kumimoji="1" lang="zh-CN" altLang="en-US" sz="1400" b="1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 userDrawn="1"/>
        </p:nvSpPr>
        <p:spPr>
          <a:xfrm>
            <a:off x="606619" y="6398686"/>
            <a:ext cx="2825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信创数据库实训</a:t>
            </a:r>
            <a:endParaRPr lang="zh-CN" altLang="en-US" sz="1400" b="1" dirty="0">
              <a:solidFill>
                <a:schemeClr val="bg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FFFF89"/>
                </a:solidFill>
              </a:defRPr>
            </a:lvl1pPr>
          </a:lstStyle>
          <a:p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9600"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5</a:t>
            </a:r>
            <a:endParaRPr lang="zh-CN" altLang="en-US" sz="9600">
              <a:solidFill>
                <a:srgbClr val="FF0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99456" y="3501008"/>
            <a:ext cx="10009112" cy="1224136"/>
          </a:xfrm>
        </p:spPr>
        <p:txBody>
          <a:bodyPr/>
          <a:lstStyle/>
          <a:p>
            <a:r>
              <a:rPr lang="zh-CN" altLang="en-US" sz="6000" b="1">
                <a:solidFill>
                  <a:schemeClr val="bg2">
                    <a:lumMod val="10000"/>
                  </a:schemeClr>
                </a:solidFill>
                <a:latin typeface="+mn-ea"/>
              </a:rPr>
              <a:t>表空间与体系结构</a:t>
            </a:r>
            <a:endParaRPr lang="zh-CN" altLang="en-US" sz="6000" b="1" dirty="0">
              <a:solidFill>
                <a:schemeClr val="bg2">
                  <a:lumMod val="10000"/>
                </a:schemeClr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创建新的</a:t>
            </a:r>
            <a:r>
              <a:rPr lang="en-US" altLang="zh-CN"/>
              <a:t>cluster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/>
              <a:t>创建目录：</a:t>
            </a:r>
            <a:r>
              <a:rPr lang="en-US" altLang="zh-CN"/>
              <a:t>/opt/Kingbase/ES/V9/cluster2_data</a:t>
            </a:r>
            <a:endParaRPr lang="en-US" altLang="zh-CN"/>
          </a:p>
          <a:p>
            <a:pPr marL="457200" indent="-457200">
              <a:buFont typeface="+mj-lt"/>
              <a:buAutoNum type="arabicPeriod"/>
            </a:pPr>
            <a:r>
              <a:rPr lang="en-US" altLang="zh-CN"/>
              <a:t>$ initdb -D /opt/Kingbase/ES/V9/cluster2_data</a:t>
            </a:r>
            <a:endParaRPr lang="en-US" altLang="zh-CN"/>
          </a:p>
          <a:p>
            <a:pPr marL="457200" indent="-457200">
              <a:buFont typeface="+mj-lt"/>
              <a:buAutoNum type="arabicPeriod"/>
            </a:pPr>
            <a:r>
              <a:rPr lang="zh-CN" altLang="en-US"/>
              <a:t>修改</a:t>
            </a:r>
            <a:r>
              <a:rPr lang="en-US" altLang="zh-CN"/>
              <a:t>/opt/Kingbase/ES/V9/cluster2_data/kingbase.conf</a:t>
            </a:r>
            <a:r>
              <a:rPr lang="zh-CN" altLang="en-US"/>
              <a:t>，把其中的 </a:t>
            </a:r>
            <a:r>
              <a:rPr lang="en-US" altLang="zh-CN"/>
              <a:t>port = 54321 </a:t>
            </a:r>
            <a:r>
              <a:rPr lang="zh-CN" altLang="en-US"/>
              <a:t>改为 </a:t>
            </a:r>
            <a:r>
              <a:rPr lang="en-US" altLang="zh-CN"/>
              <a:t>port = 54322 </a:t>
            </a:r>
            <a:endParaRPr lang="en-US" altLang="zh-CN"/>
          </a:p>
          <a:p>
            <a:pPr marL="457200" indent="-457200">
              <a:buFont typeface="+mj-lt"/>
              <a:buAutoNum type="arabicPeriod"/>
            </a:pPr>
            <a:r>
              <a:rPr lang="en-US" altLang="zh-CN"/>
              <a:t>$ sys_ctl </a:t>
            </a:r>
            <a:r>
              <a:rPr lang="en-US" altLang="zh-CN">
                <a:sym typeface="+mn-ea"/>
              </a:rPr>
              <a:t>start </a:t>
            </a:r>
            <a:r>
              <a:rPr lang="en-US" altLang="zh-CN"/>
              <a:t>-D /opt/Kingbase/ES/V9/cluster2_data </a:t>
            </a:r>
            <a:endParaRPr lang="en-US" altLang="zh-CN"/>
          </a:p>
          <a:p>
            <a:pPr marL="457200" indent="-457200">
              <a:buFont typeface="+mj-lt"/>
              <a:buAutoNum type="arabicPeriod"/>
            </a:pPr>
            <a:r>
              <a:rPr lang="en-US" altLang="zh-CN"/>
              <a:t>$ ksql -p54322</a:t>
            </a:r>
            <a:endParaRPr lang="en-US" altLang="zh-CN"/>
          </a:p>
          <a:p>
            <a:pPr marL="0" indent="0">
              <a:buNone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说明：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initdb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会创建数据库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security、template0、template1和test</a:t>
            </a:r>
            <a:endParaRPr lang="en-US" altLang="zh-CN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会自动创建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用户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会把</a:t>
            </a:r>
            <a:r>
              <a:rPr lang="en-US" altLang="zh-CN" sz="2000">
                <a:sym typeface="+mn-ea"/>
              </a:rPr>
              <a:t>/opt/Kingbase/ES/V9/cluster2_data/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sys_hba.conf文件中的本地连接设置为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trust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，从而在本地连接此服务器，不需要输入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密码。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远程连接以上服务器：ksql -h192.168.242.128 -p54322 -Ukingbase -dkingbase，需预先设置</a:t>
            </a:r>
            <a:r>
              <a:rPr lang="en-US" altLang="zh-CN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kingbase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的密码并关闭</a:t>
            </a:r>
            <a:r>
              <a:rPr lang="zh-CN" altLang="en-US" sz="2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防火墙。</a:t>
            </a:r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0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表和完整文件路径的对应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在默认目录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db=&gt; select pg_relation_filepath('public.emp');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 pg_relation_filepath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----------------------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 base/16387/16393</a:t>
            </a:r>
            <a:endParaRPr lang="en-US" altLang="zh-CN" sz="1800"/>
          </a:p>
          <a:p>
            <a:r>
              <a:rPr lang="zh-CN" altLang="en-US"/>
              <a:t>使用了用户自定义表空间</a:t>
            </a:r>
            <a:endParaRPr lang="en-US" altLang="zh-CN"/>
          </a:p>
          <a:p>
            <a:pPr marL="0" indent="0">
              <a:buNone/>
            </a:pPr>
            <a:r>
              <a:rPr lang="en-US" altLang="zh-CN" sz="1800"/>
              <a:t>kingbase=# select pg_relation_filepath('t1');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             pg_relation_filepath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-----------------------------------------------</a:t>
            </a:r>
            <a:endParaRPr lang="en-US" altLang="zh-CN" sz="1800"/>
          </a:p>
          <a:p>
            <a:pPr marL="0" indent="0">
              <a:buNone/>
            </a:pPr>
            <a:r>
              <a:rPr lang="en-US" altLang="zh-CN" sz="1800"/>
              <a:t> sys_tblspc/16404/SYS_12_202404121/12789/16406</a:t>
            </a:r>
            <a:endParaRPr lang="en-US" altLang="zh-CN" sz="1800"/>
          </a:p>
          <a:p>
            <a:r>
              <a:rPr lang="zh-CN" altLang="en-US"/>
              <a:t>表与其</a:t>
            </a:r>
            <a:r>
              <a:rPr lang="en-US" altLang="zh-CN"/>
              <a:t>oid</a:t>
            </a:r>
            <a:r>
              <a:rPr lang="zh-CN" altLang="en-US"/>
              <a:t>可以查询</a:t>
            </a:r>
            <a:r>
              <a:rPr lang="en-US" altLang="zh-CN"/>
              <a:t>pg_class</a:t>
            </a:r>
            <a:endParaRPr lang="en-US" altLang="zh-CN"/>
          </a:p>
          <a:p>
            <a:pPr marL="57150" indent="0">
              <a:buNone/>
            </a:pPr>
            <a:r>
              <a:rPr lang="en-US" altLang="zh-CN" sz="1800"/>
              <a:t>kingbase=# select relname, oid from pg_class where relname = 't';</a:t>
            </a:r>
            <a:endParaRPr lang="en-US" altLang="zh-CN" sz="1800"/>
          </a:p>
          <a:p>
            <a:pPr marL="57150" indent="0">
              <a:buNone/>
            </a:pPr>
            <a:r>
              <a:rPr lang="en-US" altLang="zh-CN" sz="1800"/>
              <a:t> relname |  oid</a:t>
            </a:r>
            <a:endParaRPr lang="en-US" altLang="zh-CN" sz="1800"/>
          </a:p>
          <a:p>
            <a:pPr marL="57150" indent="0">
              <a:buNone/>
            </a:pPr>
            <a:r>
              <a:rPr lang="en-US" altLang="zh-CN" sz="1800"/>
              <a:t>---------+-------	</a:t>
            </a:r>
            <a:endParaRPr lang="en-US" altLang="zh-CN" sz="1800"/>
          </a:p>
          <a:p>
            <a:pPr marL="57150" indent="0">
              <a:buNone/>
            </a:pPr>
            <a:r>
              <a:rPr lang="en-US" altLang="zh-CN" sz="1800"/>
              <a:t> t       | 16384</a:t>
            </a:r>
            <a:endParaRPr lang="en-US" altLang="zh-CN" sz="1800"/>
          </a:p>
          <a:p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Consolas" panose="020B0609020204030204" pitchFamily="49" charset="0"/>
              </a:rPr>
              <a:t>tablespace</a:t>
            </a:r>
            <a:endParaRPr lang="zh-CN" altLang="en-US">
              <a:latin typeface="Consolas" panose="020B0609020204030204" pitchFamily="49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>
                <a:latin typeface="Consolas" panose="020B0609020204030204" pitchFamily="49" charset="0"/>
              </a:rPr>
              <a:t>tablespace</a:t>
            </a:r>
            <a:r>
              <a:rPr lang="zh-CN" altLang="en-US"/>
              <a:t>含义</a:t>
            </a:r>
            <a:endParaRPr lang="en-US" altLang="zh-CN"/>
          </a:p>
          <a:p>
            <a:pPr lvl="1"/>
            <a:r>
              <a:rPr lang="zh-CN" altLang="en-US">
                <a:latin typeface="Consolas" panose="020B0609020204030204" pitchFamily="49" charset="0"/>
              </a:rPr>
              <a:t>一个目录的指针，此目录用于存储表和索引等对象的数据。</a:t>
            </a:r>
            <a:r>
              <a:rPr lang="en-US" altLang="zh-CN"/>
              <a:t> </a:t>
            </a:r>
            <a:endParaRPr lang="en-US" altLang="zh-CN">
              <a:latin typeface="Consolas" panose="020B0609020204030204" pitchFamily="49" charset="0"/>
            </a:endParaRPr>
          </a:p>
          <a:p>
            <a:r>
              <a:rPr lang="zh-CN" altLang="en-US"/>
              <a:t>三个默认表空间</a:t>
            </a:r>
            <a:endParaRPr lang="en-US" altLang="zh-CN"/>
          </a:p>
          <a:p>
            <a:pPr lvl="1"/>
            <a:r>
              <a:rPr lang="en-US" altLang="zh-CN"/>
              <a:t>sys</a:t>
            </a:r>
            <a:r>
              <a:rPr lang="en-US" altLang="zh-CN">
                <a:latin typeface="Consolas" panose="020B0609020204030204" pitchFamily="49" charset="0"/>
              </a:rPr>
              <a:t>_default: </a:t>
            </a:r>
            <a:r>
              <a:rPr lang="zh-CN" altLang="en-US"/>
              <a:t>存放用户数据，默认指向</a:t>
            </a:r>
            <a:r>
              <a:rPr lang="en-US" altLang="zh-CN">
                <a:latin typeface="Consolas" panose="020B0609020204030204" pitchFamily="49" charset="0"/>
              </a:rPr>
              <a:t>$</a:t>
            </a:r>
            <a:r>
              <a:rPr lang="en-US" altLang="zh-CN"/>
              <a:t>KINGBASE_</a:t>
            </a:r>
            <a:r>
              <a:rPr lang="en-US" altLang="zh-CN">
                <a:latin typeface="Consolas" panose="020B0609020204030204" pitchFamily="49" charset="0"/>
              </a:rPr>
              <a:t>DATA/base</a:t>
            </a:r>
            <a:r>
              <a:rPr lang="zh-CN" altLang="en-US"/>
              <a:t>目录</a:t>
            </a:r>
            <a:endParaRPr lang="en-US" altLang="zh-CN"/>
          </a:p>
          <a:p>
            <a:pPr lvl="1"/>
            <a:r>
              <a:rPr lang="en-US" altLang="zh-CN"/>
              <a:t>sys</a:t>
            </a:r>
            <a:r>
              <a:rPr lang="en-US" altLang="zh-CN">
                <a:latin typeface="Consolas" panose="020B0609020204030204" pitchFamily="49" charset="0"/>
              </a:rPr>
              <a:t>_global: </a:t>
            </a:r>
            <a:r>
              <a:rPr lang="zh-CN" altLang="en-US"/>
              <a:t>存放数据字典等系统数据，默认指向</a:t>
            </a:r>
            <a:r>
              <a:rPr lang="en-US" altLang="zh-CN">
                <a:latin typeface="Consolas" panose="020B0609020204030204" pitchFamily="49" charset="0"/>
              </a:rPr>
              <a:t>$</a:t>
            </a:r>
            <a:r>
              <a:rPr lang="en-US" altLang="zh-CN"/>
              <a:t>KINGBASE_</a:t>
            </a:r>
            <a:r>
              <a:rPr lang="en-US" altLang="zh-CN">
                <a:latin typeface="Consolas" panose="020B0609020204030204" pitchFamily="49" charset="0"/>
              </a:rPr>
              <a:t>DATA/global</a:t>
            </a:r>
            <a:r>
              <a:rPr lang="zh-CN" altLang="en-US"/>
              <a:t>目录</a:t>
            </a:r>
            <a:endParaRPr lang="en-US" altLang="zh-CN"/>
          </a:p>
          <a:p>
            <a:pPr lvl="1"/>
            <a:r>
              <a:rPr lang="en-US" altLang="zh-CN"/>
              <a:t>sysaudit</a:t>
            </a:r>
            <a:endParaRPr lang="en-US" altLang="zh-CN"/>
          </a:p>
          <a:p>
            <a:r>
              <a:rPr lang="en-US" altLang="zh-CN"/>
              <a:t>KES</a:t>
            </a:r>
            <a:r>
              <a:rPr lang="zh-CN" altLang="en-US"/>
              <a:t>表空间是服务器全局的，不属于数据库</a:t>
            </a:r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管理表空间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400">
                <a:latin typeface="Consolas" panose="020B0609020204030204" pitchFamily="49" charset="0"/>
              </a:rPr>
              <a:t>create tablespace mytbs location '/home/kingbase/mytbs';       </a:t>
            </a:r>
            <a:r>
              <a:rPr lang="zh-CN" altLang="en-US" sz="1400">
                <a:latin typeface="Consolas" panose="020B0609020204030204" pitchFamily="49" charset="0"/>
              </a:rPr>
              <a:t>注意：此目录要预先存在</a:t>
            </a:r>
            <a:endParaRPr lang="en-US" altLang="zh-CN" sz="140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CN" sz="1400"/>
              <a:t>kingbase=# \db    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kingbase=# select * from pg_tablespace;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 oid  |   spcname   | spcowner | spcacl | spcoptions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-------+-------------+----------+--------+------------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 1663 | sys_default |       10 |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 1664 | sys_global  |       10 |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 1986 | sysaudit    |       10 |        |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16404 | tbs         |    16403 |        |</a:t>
            </a:r>
            <a:endParaRPr lang="en-US" altLang="zh-CN" sz="1400"/>
          </a:p>
          <a:p>
            <a:pPr marL="0" indent="0">
              <a:buNone/>
            </a:pPr>
            <a:r>
              <a:rPr lang="zh-CN" altLang="en-US" sz="1400">
                <a:latin typeface="楷体" panose="02010609060101010101" pitchFamily="49" charset="-122"/>
                <a:ea typeface="楷体" panose="02010609060101010101" pitchFamily="49" charset="-122"/>
              </a:rPr>
              <a:t>说明：查询</a:t>
            </a:r>
            <a:r>
              <a:rPr lang="en-US" altLang="zh-CN" sz="1400">
                <a:latin typeface="楷体" panose="02010609060101010101" pitchFamily="49" charset="-122"/>
                <a:ea typeface="楷体" panose="02010609060101010101" pitchFamily="49" charset="-122"/>
              </a:rPr>
              <a:t>pg_user</a:t>
            </a:r>
            <a:r>
              <a:rPr lang="zh-CN" altLang="en-US" sz="1400">
                <a:latin typeface="楷体" panose="02010609060101010101" pitchFamily="49" charset="-122"/>
                <a:ea typeface="楷体" panose="02010609060101010101" pitchFamily="49" charset="-122"/>
              </a:rPr>
              <a:t>得到用户编号</a:t>
            </a:r>
            <a:endParaRPr lang="en-US" altLang="zh-CN" sz="14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create table tt(a int, b int) tablespace mytbs;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select tablename, tablespace from pg_tables where tablename='tt';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tablename | tablespace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-----------+------------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 tt        | mytbs</a:t>
            </a:r>
            <a:endParaRPr lang="en-US" altLang="zh-CN" sz="1400"/>
          </a:p>
          <a:p>
            <a:pPr marL="0" indent="0">
              <a:buNone/>
            </a:pPr>
            <a:r>
              <a:rPr lang="da-DK" altLang="zh-CN" sz="1400"/>
              <a:t>alter database db set default_tablespace = 'mytbs';</a:t>
            </a:r>
            <a:endParaRPr lang="da-DK" altLang="zh-CN" sz="1400"/>
          </a:p>
          <a:p>
            <a:pPr marL="0" indent="0">
              <a:buNone/>
            </a:pPr>
            <a:r>
              <a:rPr lang="da-DK" altLang="zh-CN" sz="1400"/>
              <a:t>alter </a:t>
            </a:r>
            <a:r>
              <a:rPr lang="en-US" altLang="zh-CN" sz="1400"/>
              <a:t>user</a:t>
            </a:r>
            <a:r>
              <a:rPr lang="da-DK" altLang="zh-CN" sz="1400"/>
              <a:t> </a:t>
            </a:r>
            <a:r>
              <a:rPr lang="en-US" altLang="zh-CN" sz="1400"/>
              <a:t>user1</a:t>
            </a:r>
            <a:r>
              <a:rPr lang="da-DK" altLang="zh-CN" sz="1400"/>
              <a:t> set default_tablespace = 'mytbs';</a:t>
            </a:r>
            <a:endParaRPr lang="en-US" altLang="zh-CN" sz="1400"/>
          </a:p>
          <a:p>
            <a:pPr marL="0" indent="0">
              <a:buNone/>
            </a:pPr>
            <a:r>
              <a:rPr lang="en-US" altLang="zh-CN" sz="1400"/>
              <a:t>drop tablespace mytbs;</a:t>
            </a:r>
            <a:endParaRPr lang="zh-CN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KINGBASE_DATA/sys_tblspc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每个用户创建的表空间在此</a:t>
            </a:r>
            <a:r>
              <a:rPr lang="zh-CN" altLang="en-US"/>
              <a:t>目录对应一个软链接</a:t>
            </a:r>
            <a:r>
              <a:rPr lang="en-US" altLang="zh-CN"/>
              <a:t>, </a:t>
            </a:r>
            <a:r>
              <a:rPr lang="zh-CN" altLang="en-US"/>
              <a:t>指向其实际目录</a:t>
            </a:r>
            <a:r>
              <a:rPr lang="en-US" altLang="zh-CN"/>
              <a:t> </a:t>
            </a:r>
            <a:endParaRPr lang="en-US" altLang="zh-CN"/>
          </a:p>
          <a:p>
            <a:pPr marL="457200" lvl="1" indent="0">
              <a:buNone/>
            </a:pPr>
            <a:r>
              <a:rPr lang="en-US" altLang="zh-CN" sz="1800"/>
              <a:t>[kingbase@ol95 sys_tblspc]$ ls -lh</a:t>
            </a:r>
            <a:endParaRPr lang="en-US" altLang="zh-CN" sz="1800"/>
          </a:p>
          <a:p>
            <a:pPr marL="457200" lvl="1" indent="0">
              <a:buNone/>
            </a:pPr>
            <a:r>
              <a:rPr lang="en-US" altLang="zh-CN" sz="1800"/>
              <a:t>total 0</a:t>
            </a:r>
            <a:endParaRPr lang="en-US" altLang="zh-CN" sz="1800"/>
          </a:p>
          <a:p>
            <a:pPr marL="457200" lvl="1" indent="0">
              <a:buNone/>
            </a:pPr>
            <a:r>
              <a:rPr lang="en-US" altLang="zh-CN" sz="1800"/>
              <a:t>lrwxrwxrwx. 1 kingbase kingbase 18 May 10 16:30 16404 -&gt; /home/kingbase/tbs</a:t>
            </a:r>
            <a:endParaRPr lang="en-US" altLang="zh-CN" sz="1800"/>
          </a:p>
          <a:p>
            <a:r>
              <a:rPr lang="zh-CN" altLang="en-US"/>
              <a:t>这个软链接以表空间的</a:t>
            </a:r>
            <a:r>
              <a:rPr lang="en-US" altLang="zh-CN"/>
              <a:t>oid</a:t>
            </a:r>
            <a:r>
              <a:rPr lang="zh-CN" altLang="en-US"/>
              <a:t>命名</a:t>
            </a:r>
            <a:r>
              <a:rPr lang="en-US" altLang="zh-CN"/>
              <a:t>. </a:t>
            </a:r>
            <a:endParaRPr lang="en-US" altLang="zh-CN"/>
          </a:p>
          <a:p>
            <a:r>
              <a:rPr lang="en-US" altLang="zh-CN"/>
              <a:t>sys_default</a:t>
            </a:r>
            <a:r>
              <a:rPr lang="zh-CN" altLang="en-US"/>
              <a:t>和</a:t>
            </a:r>
            <a:r>
              <a:rPr lang="en-US" altLang="zh-CN"/>
              <a:t>sys_global</a:t>
            </a:r>
            <a:r>
              <a:rPr lang="zh-CN" altLang="en-US"/>
              <a:t>表空间不包含在</a:t>
            </a:r>
            <a:r>
              <a:rPr lang="en-US" altLang="zh-CN"/>
              <a:t>sys_tblspc</a:t>
            </a:r>
            <a:r>
              <a:rPr lang="zh-CN" altLang="en-US"/>
              <a:t>的软链接中。</a:t>
            </a:r>
            <a:br>
              <a:rPr lang="en-US" altLang="zh-CN"/>
            </a:b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自动创建</a:t>
            </a:r>
            <a:r>
              <a:rPr lang="zh-CN" altLang="en-US"/>
              <a:t>的数据库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在</a:t>
            </a:r>
            <a:r>
              <a:rPr lang="en-US" altLang="zh-CN"/>
              <a:t>initdb</a:t>
            </a:r>
            <a:r>
              <a:rPr lang="zh-CN" altLang="en-US"/>
              <a:t>时，</a:t>
            </a:r>
            <a:r>
              <a:rPr lang="en-US" altLang="zh-CN"/>
              <a:t>自动创建数据库：kingbae</a:t>
            </a:r>
            <a:r>
              <a:rPr lang="zh-CN" altLang="en-US"/>
              <a:t>、</a:t>
            </a:r>
            <a:r>
              <a:rPr lang="en-US" altLang="zh-CN"/>
              <a:t>security、template0、template1和test</a:t>
            </a:r>
            <a:endParaRPr lang="en-US" altLang="zh-CN"/>
          </a:p>
          <a:p>
            <a:r>
              <a:rPr lang="zh-CN" altLang="en-US"/>
              <a:t>模板数据库：</a:t>
            </a:r>
            <a:r>
              <a:rPr lang="en-US" altLang="zh-CN"/>
              <a:t> template1</a:t>
            </a:r>
            <a:r>
              <a:rPr lang="zh-CN" altLang="en-US"/>
              <a:t>和</a:t>
            </a:r>
            <a:r>
              <a:rPr lang="en-US" altLang="zh-CN"/>
              <a:t>tmeplate0</a:t>
            </a:r>
            <a:endParaRPr lang="en-US" altLang="zh-CN"/>
          </a:p>
          <a:p>
            <a:pPr lvl="1"/>
            <a:r>
              <a:rPr lang="en-US" altLang="zh-CN"/>
              <a:t>tmeplate0</a:t>
            </a:r>
            <a:r>
              <a:rPr lang="zh-CN" altLang="en-US"/>
              <a:t>是</a:t>
            </a:r>
            <a:r>
              <a:rPr lang="en-US" altLang="zh-CN"/>
              <a:t>template1</a:t>
            </a:r>
            <a:r>
              <a:rPr lang="zh-CN" altLang="en-US"/>
              <a:t>的模板数据库，不能在其中添加对象，作为一个干净的数据库模板随时可用</a:t>
            </a:r>
            <a:endParaRPr lang="en-US" altLang="zh-CN"/>
          </a:p>
          <a:p>
            <a:r>
              <a:rPr lang="en-US" altLang="zh-CN"/>
              <a:t>test</a:t>
            </a:r>
            <a:r>
              <a:rPr lang="zh-CN" altLang="en-US"/>
              <a:t>和</a:t>
            </a:r>
            <a:r>
              <a:rPr lang="en-US" altLang="zh-CN"/>
              <a:t>kingbase</a:t>
            </a:r>
            <a:r>
              <a:rPr lang="zh-CN" altLang="en-US"/>
              <a:t>数据库用于初始连接，创建其他数据库后，可以将其删除</a:t>
            </a:r>
            <a:endParaRPr lang="en-US" altLang="zh-CN"/>
          </a:p>
          <a:p>
            <a:r>
              <a:rPr lang="zh-CN" altLang="en-US"/>
              <a:t>以用户数据库为模板数据库</a:t>
            </a:r>
            <a:endParaRPr lang="en-US" altLang="zh-CN"/>
          </a:p>
          <a:p>
            <a:pPr marL="0" indent="0">
              <a:buNone/>
            </a:pPr>
            <a:r>
              <a:rPr lang="en-US" altLang="zh-CN" sz="2400">
                <a:latin typeface="Consolas" panose="020B0609020204030204" pitchFamily="49" charset="0"/>
              </a:rPr>
              <a:t>create database db_new template db;</a:t>
            </a:r>
            <a:endParaRPr lang="en-US" altLang="zh-CN" sz="2400">
              <a:latin typeface="Consolas" panose="020B0609020204030204" pitchFamily="49" charset="0"/>
            </a:endParaRPr>
          </a:p>
          <a:p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创建数据库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CREATE DATABASE db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WITH OWNER = user1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ENCODING = 'UTF8'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TABLESPACE = sys_default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LC_COLLATE = 'en_US.UTF-8'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LC_CTYPE = 'en_US.UTF-8'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CONNECTION LIMIT = -1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TEMPLATE template0;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altLang="zh-CN"/>
              <a:t>KINGBASE_DATA</a:t>
            </a:r>
            <a:r>
              <a:rPr lang="zh-CN" altLang="en-US"/>
              <a:t>下的子目录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base</a:t>
            </a:r>
            <a:r>
              <a:rPr lang="zh-CN" altLang="en-US" sz="1800"/>
              <a:t>：</a:t>
            </a:r>
            <a:r>
              <a:rPr lang="zh-CN" altLang="en-US" sz="1400"/>
              <a:t>每个数据库对应一子目录，以其</a:t>
            </a:r>
            <a:r>
              <a:rPr lang="en-US" altLang="zh-CN" sz="1400"/>
              <a:t>oid</a:t>
            </a:r>
            <a:r>
              <a:rPr lang="zh-CN" altLang="en-US" sz="1400"/>
              <a:t>命名，</a:t>
            </a:r>
            <a:r>
              <a:rPr lang="zh-CN" altLang="en-US" sz="1400">
                <a:sym typeface="+mn-ea"/>
              </a:rPr>
              <a:t>数据库中的表或索引在此子目录对应至少一个文件，以其</a:t>
            </a:r>
            <a:r>
              <a:rPr lang="en-US" altLang="zh-CN" sz="1400">
                <a:sym typeface="+mn-ea"/>
              </a:rPr>
              <a:t>oid</a:t>
            </a:r>
            <a:r>
              <a:rPr lang="zh-CN" altLang="en-US" sz="1400">
                <a:sym typeface="+mn-ea"/>
              </a:rPr>
              <a:t>命名</a:t>
            </a:r>
            <a:r>
              <a:rPr lang="en-US" altLang="zh-CN" sz="1400">
                <a:sym typeface="+mn-ea"/>
              </a:rPr>
              <a:t>(</a:t>
            </a:r>
            <a:r>
              <a:rPr lang="en-US" altLang="zh-CN" sz="1400">
                <a:sym typeface="+mn-ea"/>
              </a:rPr>
              <a:t>pg_class) </a:t>
            </a:r>
            <a:endParaRPr lang="zh-CN" altLang="en-US" sz="1400"/>
          </a:p>
          <a:p>
            <a:pPr marL="0" lvl="1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   db=# select datname, oid from pg_database;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 datname  |  oid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-----------+-------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test      | 12788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kingbase  | 12789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template1 |     1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template0 | 12787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security  | 12790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 db        | 16387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db=# \! ls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1  12787  12788  12789  12790  16387  16418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db=# \! pwd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altLang="zh-CN" sz="1400">
                <a:latin typeface="Consolas" panose="020B0609020204030204" pitchFamily="49" charset="0"/>
                <a:cs typeface="Consolas" panose="020B0609020204030204" pitchFamily="49" charset="0"/>
              </a:rPr>
              <a:t>/opt/Kingbase/ES/V9/data/base</a:t>
            </a:r>
            <a:endParaRPr lang="en-US" altLang="zh-CN" sz="14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zh-CN" sz="1400">
              <a:sym typeface="+mn-ea"/>
            </a:endParaRPr>
          </a:p>
          <a:p>
            <a:r>
              <a:rPr lang="en-US" altLang="zh-CN" sz="1400">
                <a:sym typeface="+mn-ea"/>
              </a:rPr>
              <a:t>global</a:t>
            </a:r>
            <a:r>
              <a:rPr lang="zh-CN" altLang="en-US" sz="1400">
                <a:sym typeface="+mn-ea"/>
              </a:rPr>
              <a:t>：</a:t>
            </a:r>
            <a:r>
              <a:rPr lang="en-US" altLang="zh-CN" sz="1400">
                <a:sym typeface="+mn-ea"/>
              </a:rPr>
              <a:t>containing cluster-wide tables, such as pg_database</a:t>
            </a:r>
            <a:endParaRPr lang="en-US" altLang="zh-CN" sz="1400"/>
          </a:p>
          <a:p>
            <a:r>
              <a:rPr lang="en-US" altLang="zh-CN" sz="1400"/>
              <a:t>sys_tblspc</a:t>
            </a:r>
            <a:r>
              <a:rPr lang="zh-CN" altLang="en-US" sz="1400"/>
              <a:t>：</a:t>
            </a:r>
            <a:r>
              <a:rPr lang="en-US" altLang="zh-CN" sz="1400"/>
              <a:t>containing symbolic links to tablespaces</a:t>
            </a:r>
            <a:endParaRPr lang="en-US" altLang="zh-CN" sz="1400"/>
          </a:p>
          <a:p>
            <a:r>
              <a:rPr lang="en-US" altLang="zh-CN" sz="1400"/>
              <a:t>sys_wal</a:t>
            </a:r>
            <a:r>
              <a:rPr lang="zh-CN" altLang="en-US" sz="1400"/>
              <a:t>：</a:t>
            </a:r>
            <a:r>
              <a:rPr lang="en-US" altLang="zh-CN" sz="1400"/>
              <a:t>containing WAL (Write Ahead Log) files</a:t>
            </a:r>
            <a:endParaRPr lang="en-US" altLang="zh-CN" sz="1400"/>
          </a:p>
          <a:p>
            <a:r>
              <a:rPr lang="en-US" altLang="zh-CN" sz="1400"/>
              <a:t>sys_xact</a:t>
            </a:r>
            <a:r>
              <a:rPr lang="zh-CN" altLang="en-US" sz="1400"/>
              <a:t>：</a:t>
            </a:r>
            <a:r>
              <a:rPr lang="en-US" altLang="zh-CN" sz="1400"/>
              <a:t>containing transaction commit status data </a:t>
            </a:r>
            <a:br>
              <a:rPr lang="en-US" altLang="zh-CN" sz="1400"/>
            </a:br>
            <a:endParaRPr lang="zh-CN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KINGBASE_DATA</a:t>
            </a:r>
            <a:r>
              <a:rPr lang="zh-CN" altLang="en-US"/>
              <a:t>下的文件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/>
              <a:t>kingbase.auto.conf </a:t>
            </a:r>
            <a:endParaRPr lang="en-US" altLang="zh-CN" sz="1600" b="1"/>
          </a:p>
          <a:p>
            <a:pPr lvl="1"/>
            <a:r>
              <a:rPr lang="en-US" altLang="zh-CN" sz="1600"/>
              <a:t>storing configuration parameters that are set by ALTER SYSTEM</a:t>
            </a:r>
            <a:endParaRPr lang="en-US" altLang="zh-CN" sz="1600"/>
          </a:p>
          <a:p>
            <a:pPr lvl="1"/>
            <a:r>
              <a:rPr lang="zh-CN" altLang="en-US" sz="1600"/>
              <a:t>如：ALTER SYSTEM SET wal_level = replica;</a:t>
            </a:r>
            <a:r>
              <a:rPr lang="en-US" altLang="zh-CN" sz="1600"/>
              <a:t>  </a:t>
            </a:r>
            <a:r>
              <a:rPr lang="zh-CN" altLang="en-US" sz="1600"/>
              <a:t>alter system set shared_buffers = '256MB';</a:t>
            </a:r>
            <a:endParaRPr lang="zh-CN" altLang="en-US" sz="1600"/>
          </a:p>
          <a:p>
            <a:r>
              <a:rPr lang="en-US" altLang="zh-CN" sz="1600" b="1"/>
              <a:t>kingbase.conf</a:t>
            </a:r>
            <a:r>
              <a:rPr lang="en-US" altLang="zh-CN" sz="1600"/>
              <a:t> </a:t>
            </a:r>
            <a:endParaRPr lang="en-US" altLang="zh-CN" sz="1600"/>
          </a:p>
          <a:p>
            <a:pPr lvl="1"/>
            <a:r>
              <a:rPr lang="zh-CN" altLang="en-US" sz="1600"/>
              <a:t>服务器参数主要配置文件</a:t>
            </a:r>
            <a:endParaRPr lang="en-US" altLang="zh-CN" sz="1600"/>
          </a:p>
          <a:p>
            <a:r>
              <a:rPr lang="en-US" altLang="zh-CN" sz="1600"/>
              <a:t>kingbase.opts </a:t>
            </a:r>
            <a:endParaRPr lang="en-US" altLang="zh-CN" sz="1600"/>
          </a:p>
          <a:p>
            <a:pPr lvl="1"/>
            <a:r>
              <a:rPr lang="en-US" altLang="zh-CN" sz="1600"/>
              <a:t>recording the command-line options the server was last started with</a:t>
            </a:r>
            <a:endParaRPr lang="en-US" altLang="zh-CN" sz="1600"/>
          </a:p>
          <a:p>
            <a:pPr marL="457200" lvl="1" indent="0">
              <a:buNone/>
            </a:pPr>
            <a:r>
              <a:rPr lang="en-US" altLang="zh-CN" sz="1600"/>
              <a:t>[kingbase@ol95 data]$ more kingbase.opts</a:t>
            </a:r>
            <a:endParaRPr lang="en-US" altLang="zh-CN" sz="1600"/>
          </a:p>
          <a:p>
            <a:pPr marL="457200" lvl="1" indent="0">
              <a:buNone/>
            </a:pPr>
            <a:r>
              <a:rPr lang="en-US" altLang="zh-CN" sz="1600"/>
              <a:t>/opt/Kingbase/ES/V9/KESRealPro/V009R001C002B0014/Server/bin/kingbase</a:t>
            </a:r>
            <a:endParaRPr lang="en-US" altLang="zh-CN" sz="1600"/>
          </a:p>
          <a:p>
            <a:r>
              <a:rPr lang="en-US" altLang="zh-CN" sz="1600"/>
              <a:t>kingbase.pid </a:t>
            </a:r>
            <a:endParaRPr lang="en-US" altLang="zh-CN" sz="1600"/>
          </a:p>
          <a:p>
            <a:pPr lvl="1"/>
            <a:r>
              <a:rPr lang="en-US" altLang="zh-CN" sz="1600"/>
              <a:t>current kingbase</a:t>
            </a:r>
            <a:r>
              <a:rPr lang="en-US" altLang="zh-CN" sz="1600"/>
              <a:t> process ID (PID)</a:t>
            </a:r>
            <a:endParaRPr lang="en-US" altLang="zh-CN" sz="1600"/>
          </a:p>
          <a:p>
            <a:pPr lvl="1"/>
            <a:r>
              <a:rPr lang="en-US" altLang="zh-CN" sz="1600"/>
              <a:t>cluster data directory path</a:t>
            </a:r>
            <a:endParaRPr lang="en-US" altLang="zh-CN" sz="1600"/>
          </a:p>
          <a:p>
            <a:pPr lvl="1"/>
            <a:r>
              <a:rPr lang="en-US" altLang="zh-CN" sz="1600"/>
              <a:t>kingbase</a:t>
            </a:r>
            <a:r>
              <a:rPr lang="en-US" altLang="zh-CN" sz="1600"/>
              <a:t> start timestamp</a:t>
            </a:r>
            <a:endParaRPr lang="en-US" altLang="zh-CN" sz="1600"/>
          </a:p>
          <a:p>
            <a:pPr lvl="1"/>
            <a:r>
              <a:rPr lang="en-US" altLang="zh-CN" sz="1600"/>
              <a:t>port number</a:t>
            </a:r>
            <a:endParaRPr lang="en-US" altLang="zh-CN" sz="1600"/>
          </a:p>
          <a:p>
            <a:pPr lvl="1"/>
            <a:r>
              <a:rPr lang="en-US" altLang="zh-CN" sz="1600"/>
              <a:t>Unix-domain socket directory path (empty on Windows)</a:t>
            </a:r>
            <a:endParaRPr lang="en-US" altLang="zh-CN" sz="1600"/>
          </a:p>
          <a:p>
            <a:pPr lvl="1"/>
            <a:r>
              <a:rPr lang="en-US" altLang="zh-CN" sz="1600"/>
              <a:t>first valid listen_address (IP address or *, or empty if not listening on TCP)</a:t>
            </a:r>
            <a:endParaRPr lang="en-US" altLang="zh-CN" sz="1600"/>
          </a:p>
          <a:p>
            <a:pPr lvl="1"/>
            <a:r>
              <a:rPr lang="en-US" altLang="zh-CN" sz="1600"/>
              <a:t>shared memory segment ID (this file is not present after server shutdown) </a:t>
            </a:r>
            <a:endParaRPr lang="zh-CN" altLang="en-US"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cluster - </a:t>
            </a:r>
            <a:r>
              <a:rPr lang="zh-CN" altLang="en-US"/>
              <a:t>集簇或实例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集簇指多个数据库的集合，这些数据库使用一个共同目录</a:t>
            </a:r>
            <a:r>
              <a:rPr lang="en-US" altLang="zh-CN"/>
              <a:t>. </a:t>
            </a:r>
            <a:endParaRPr lang="en-US" altLang="zh-CN"/>
          </a:p>
          <a:p>
            <a:r>
              <a:rPr lang="zh-CN" altLang="en-US"/>
              <a:t>一个集簇使用固定的进程和内存结构</a:t>
            </a:r>
            <a:r>
              <a:rPr lang="en-US" altLang="zh-CN"/>
              <a:t>. </a:t>
            </a:r>
            <a:endParaRPr lang="en-US" altLang="zh-CN"/>
          </a:p>
          <a:p>
            <a:r>
              <a:rPr lang="zh-CN" altLang="en-US"/>
              <a:t>执行</a:t>
            </a:r>
            <a:r>
              <a:rPr lang="en-US" altLang="zh-CN"/>
              <a:t>initdb</a:t>
            </a:r>
            <a:r>
              <a:rPr lang="zh-CN" altLang="en-US"/>
              <a:t>，可创建集簇</a:t>
            </a:r>
            <a:r>
              <a:rPr lang="en-US" altLang="zh-CN"/>
              <a:t>.</a:t>
            </a:r>
            <a:endParaRPr lang="en-US" altLang="zh-CN"/>
          </a:p>
          <a:p>
            <a:r>
              <a:rPr lang="zh-CN" altLang="en-US"/>
              <a:t>每个集簇相当于一个独立的服务器</a:t>
            </a:r>
            <a:r>
              <a:rPr lang="en-US" altLang="zh-CN"/>
              <a:t>. </a:t>
            </a:r>
            <a:br>
              <a:rPr lang="en-US" altLang="zh-CN"/>
            </a:b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FFFF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精装书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3852</Words>
  <Application>WPS 演示</Application>
  <PresentationFormat>宽屏</PresentationFormat>
  <Paragraphs>151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Century Gothic</vt:lpstr>
      <vt:lpstr>幼圆</vt:lpstr>
      <vt:lpstr>Consolas</vt:lpstr>
      <vt:lpstr>华文琥珀</vt:lpstr>
      <vt:lpstr>楷体</vt:lpstr>
      <vt:lpstr>微软雅黑</vt:lpstr>
      <vt:lpstr>Arial Unicode MS</vt:lpstr>
      <vt:lpstr>幼圆</vt:lpstr>
      <vt:lpstr>Office 主题​​</vt:lpstr>
      <vt:lpstr>5</vt:lpstr>
      <vt:lpstr>tablespace</vt:lpstr>
      <vt:lpstr>管理表空间</vt:lpstr>
      <vt:lpstr>KINGBASE_DATA/sys_tblspc</vt:lpstr>
      <vt:lpstr>自动创建的数据库</vt:lpstr>
      <vt:lpstr>创建数据库</vt:lpstr>
      <vt:lpstr>KINGBASE_DATA下的子目录</vt:lpstr>
      <vt:lpstr>KINGBASE_DATA下的文件</vt:lpstr>
      <vt:lpstr>cluster - 集簇或实例</vt:lpstr>
      <vt:lpstr>创建新的cluster</vt:lpstr>
      <vt:lpstr>表和完整文件路径的对应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671</cp:revision>
  <dcterms:created xsi:type="dcterms:W3CDTF">2015-08-21T10:03:00Z</dcterms:created>
  <dcterms:modified xsi:type="dcterms:W3CDTF">2025-06-05T02:00:07Z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0B279479497540C3B593BE001783C341</vt:lpwstr>
  </property>
  <property fmtid="{D5CDD505-2E9C-101B-9397-08002B2CF9AE}" pid="3" name="KSOProductBuildVer">
    <vt:lpwstr>2052-11.8.2.12118</vt:lpwstr>
  </property>
</Properties>
</file>